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Pretendard Black"/>
      <p:bold r:id="rId30"/>
    </p:embeddedFont>
    <p:embeddedFont>
      <p:font typeface="NanumSquareRoundOTF Bold"/>
      <p:bold r:id="rId31"/>
    </p:embeddedFont>
    <p:embeddedFont>
      <p:font typeface="NanumSquareRoundOTF ExtraBold"/>
      <p:bold r:id="rId32"/>
    </p:embeddedFont>
    <p:embeddedFont>
      <p:font typeface="NanumSquareRoundOTF Regular"/>
      <p:regular r:id="rId33"/>
    </p:embeddedFont>
    <p:embeddedFont>
      <p:font typeface="Pretendard Regular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1.fntdata" Type="http://schemas.openxmlformats.org/officeDocument/2006/relationships/font"/><Relationship Id="rId31" Target="fonts/font2.fntdata" Type="http://schemas.openxmlformats.org/officeDocument/2006/relationships/font"/><Relationship Id="rId32" Target="fonts/font3.fntdata" Type="http://schemas.openxmlformats.org/officeDocument/2006/relationships/font"/><Relationship Id="rId33" Target="fonts/font4.fntdata" Type="http://schemas.openxmlformats.org/officeDocument/2006/relationships/font"/><Relationship Id="rId34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7.png" Type="http://schemas.openxmlformats.org/officeDocument/2006/relationships/image"/><Relationship Id="rId14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47.png" Type="http://schemas.openxmlformats.org/officeDocument/2006/relationships/image"/><Relationship Id="rId5" Target="../media/image39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14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59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14" Target="../media/image67.png" Type="http://schemas.openxmlformats.org/officeDocument/2006/relationships/image"/><Relationship Id="rId15" Target="../media/image68.png" Type="http://schemas.openxmlformats.org/officeDocument/2006/relationships/image"/><Relationship Id="rId16" Target="../media/image69.png" Type="http://schemas.openxmlformats.org/officeDocument/2006/relationships/image"/><Relationship Id="rId17" Target="../media/image70.png" Type="http://schemas.openxmlformats.org/officeDocument/2006/relationships/image"/><Relationship Id="rId2" Target="../media/image1.png" Type="http://schemas.openxmlformats.org/officeDocument/2006/relationships/image"/><Relationship Id="rId3" Target="../media/image6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51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37.png" Type="http://schemas.openxmlformats.org/officeDocument/2006/relationships/image"/><Relationship Id="rId12" Target="../media/image78.png" Type="http://schemas.openxmlformats.org/officeDocument/2006/relationships/image"/><Relationship Id="rId13" Target="../media/image80.png" Type="http://schemas.openxmlformats.org/officeDocument/2006/relationships/image"/><Relationship Id="rId2" Target="../media/image1.png" Type="http://schemas.openxmlformats.org/officeDocument/2006/relationships/image"/><Relationship Id="rId3" Target="../media/image79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2" Target="../media/image11.png" Type="http://schemas.openxmlformats.org/officeDocument/2006/relationships/image"/><Relationship Id="rId3" Target="../media/image8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84.png" Type="http://schemas.openxmlformats.org/officeDocument/2006/relationships/image"/><Relationship Id="rId12" Target="../media/image82.png" Type="http://schemas.openxmlformats.org/officeDocument/2006/relationships/image"/><Relationship Id="rId2" Target="../media/image11.png" Type="http://schemas.openxmlformats.org/officeDocument/2006/relationships/image"/><Relationship Id="rId3" Target="../media/image8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10068_video_22f13182.f59cde.mp4" Type="http://schemas.openxmlformats.org/officeDocument/2006/relationships/video"/><Relationship Id="rId11" Target="../media/image86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37.png" Type="http://schemas.openxmlformats.org/officeDocument/2006/relationships/image"/><Relationship Id="rId8" Target="../media/image85.png" Type="http://schemas.openxmlformats.org/officeDocument/2006/relationships/image"/><Relationship Id="rId9" Target="../media/10068_video_22f13182.f59cde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10068_video_e60b9fd8.3c2d8.mp4" Type="http://schemas.openxmlformats.org/officeDocument/2006/relationships/video"/><Relationship Id="rId11" Target="../media/image86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37.png" Type="http://schemas.openxmlformats.org/officeDocument/2006/relationships/image"/><Relationship Id="rId8" Target="../media/image87.png" Type="http://schemas.openxmlformats.org/officeDocument/2006/relationships/image"/><Relationship Id="rId9" Target="../media/10068_video_e60b9fd8.3c2d8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7.png" Type="http://schemas.openxmlformats.org/officeDocument/2006/relationships/image"/><Relationship Id="rId13" Target="../media/image8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12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18.png" Type="http://schemas.openxmlformats.org/officeDocument/2006/relationships/image"/><Relationship Id="rId7" Target="../media/image8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7.png" Type="http://schemas.openxmlformats.org/officeDocument/2006/relationships/image"/><Relationship Id="rId13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39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7.png" Type="http://schemas.openxmlformats.org/officeDocument/2006/relationships/image"/><Relationship Id="rId12" Target="../media/image8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43.png" Type="http://schemas.openxmlformats.org/officeDocument/2006/relationships/image"/><Relationship Id="rId5" Target="../media/image39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927100" y="1397000"/>
            <a:ext cx="16611600" cy="7912100"/>
          </a:xfrm>
          <a:prstGeom prst="rect">
            <a:avLst/>
          </a:prstGeom>
          <a:effectLst>
            <a:outerShdw dir="2700000" dist="121743" blurRad="233867">
              <a:srgbClr val="333333">
                <a:alpha val="3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686800" y="-63373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537200" y="5029200"/>
            <a:ext cx="73152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1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조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발표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1447800"/>
            <a:ext cx="16611600" cy="9944100"/>
          </a:xfrm>
          <a:prstGeom prst="rect">
            <a:avLst/>
          </a:prstGeom>
          <a:effectLst>
            <a:outerShdw dir="2700000" dist="152913" blurRad="368954">
              <a:srgbClr val="333333">
                <a:alpha val="3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3733800"/>
            <a:ext cx="52197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88800" y="3733800"/>
            <a:ext cx="49022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3733800"/>
            <a:ext cx="4902200" cy="6172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75400" y="3035300"/>
            <a:ext cx="5219700" cy="298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90700" y="3035300"/>
            <a:ext cx="4902200" cy="298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88800" y="3035300"/>
            <a:ext cx="4902200" cy="298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8572500" y="-62992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255500" y="65913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MySQL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55500" y="7264400"/>
            <a:ext cx="440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관계형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데이터베이스로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데이터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안정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     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보장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사용자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정보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체계적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저장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트랜잭션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처리로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데이터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무결성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유지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효율적인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쿼리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처리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데이터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33600" y="16764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사용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기술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: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백엔드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03600" y="7658100"/>
            <a:ext cx="66421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객체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지향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언어와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강력한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웹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프레임워크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조합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Spring Security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사용자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인증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RESTful API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설계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91000" y="67691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Java &amp; Spring Framework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1663700" y="1676400"/>
            <a:ext cx="15036800" cy="1117600"/>
          </a:xfrm>
          <a:prstGeom prst="rect">
            <a:avLst/>
          </a:prstGeom>
          <a:effectLst>
            <a:outerShdw dir="2700000" dist="43167" blurRad="34499">
              <a:srgbClr val="333333">
                <a:alpha val="34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0">
            <a:off x="2095500" y="20320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97100" y="2120900"/>
            <a:ext cx="228600" cy="228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768600" y="1905000"/>
            <a:ext cx="1360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프로젝트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주요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기능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1663700" y="3543300"/>
            <a:ext cx="7315200" cy="2844800"/>
          </a:xfrm>
          <a:prstGeom prst="rect">
            <a:avLst/>
          </a:prstGeom>
          <a:effectLst>
            <a:outerShdw dir="2700000" dist="87385" blurRad="50205">
              <a:srgbClr val="333333">
                <a:alpha val="30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2095500" y="3962400"/>
            <a:ext cx="622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노트</a:t>
            </a:r>
            <a:r>
              <a:rPr lang="en-US" sz="25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작성</a:t>
            </a:r>
            <a:r>
              <a:rPr lang="en-US" sz="25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및</a:t>
            </a:r>
            <a:r>
              <a:rPr lang="en-US" sz="25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관리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5500" y="4711700"/>
            <a:ext cx="6210300" cy="119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Markdown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작성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지원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저장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수정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삭제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파일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형태로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내보내기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가능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-10800000">
            <a:off x="8458200" y="4114800"/>
            <a:ext cx="152400" cy="25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9385300" y="3543300"/>
            <a:ext cx="7315200" cy="2844800"/>
          </a:xfrm>
          <a:prstGeom prst="rect">
            <a:avLst/>
          </a:prstGeom>
          <a:effectLst>
            <a:outerShdw dir="2700000" dist="87385" blurRad="50205">
              <a:srgbClr val="333333">
                <a:alpha val="3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9817100" y="3962400"/>
            <a:ext cx="622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일정</a:t>
            </a:r>
            <a:r>
              <a:rPr lang="en-US" sz="25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확인</a:t>
            </a:r>
            <a:r>
              <a:rPr lang="en-US" sz="25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기능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17100" y="4711700"/>
            <a:ext cx="6210300" cy="119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오늘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내일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확인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등록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중요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알림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-10800000">
            <a:off x="16179800" y="4114800"/>
            <a:ext cx="152400" cy="254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1663700" y="6705600"/>
            <a:ext cx="7315200" cy="2844800"/>
          </a:xfrm>
          <a:prstGeom prst="rect">
            <a:avLst/>
          </a:prstGeom>
          <a:effectLst>
            <a:outerShdw dir="2700000" dist="87385" blurRad="50205">
              <a:srgbClr val="333333">
                <a:alpha val="30000"/>
              </a:srgbClr>
            </a:outerShdw>
          </a:effectLst>
        </p:spPr>
      </p:pic>
      <p:sp>
        <p:nvSpPr>
          <p:cNvPr name="TextBox 26" id="26"/>
          <p:cNvSpPr txBox="true"/>
          <p:nvPr/>
        </p:nvSpPr>
        <p:spPr>
          <a:xfrm rot="0">
            <a:off x="2095500" y="7124700"/>
            <a:ext cx="622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날씨</a:t>
            </a:r>
            <a:r>
              <a:rPr lang="en-US" sz="25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정보</a:t>
            </a:r>
            <a:r>
              <a:rPr lang="en-US" sz="25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제공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95500" y="7874000"/>
            <a:ext cx="62103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현재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위치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날씨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정보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주간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날씨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예보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확인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기온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습도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상세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정보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표시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-10800000">
            <a:off x="8458200" y="7277100"/>
            <a:ext cx="152400" cy="254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9385300" y="6705600"/>
            <a:ext cx="7315200" cy="2844800"/>
          </a:xfrm>
          <a:prstGeom prst="rect">
            <a:avLst/>
          </a:prstGeom>
          <a:effectLst>
            <a:outerShdw dir="2700000" dist="87385" blurRad="50205">
              <a:srgbClr val="333333">
                <a:alpha val="30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9817100" y="7124700"/>
            <a:ext cx="622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사용자</a:t>
            </a:r>
            <a:r>
              <a:rPr lang="en-US" sz="25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계정</a:t>
            </a:r>
            <a:r>
              <a:rPr lang="en-US" sz="25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500" b="false" i="false" u="none" strike="noStrike">
                <a:solidFill>
                  <a:srgbClr val="22CC88"/>
                </a:solidFill>
                <a:ea typeface="NanumSquareRoundOTF Bold"/>
              </a:rPr>
              <a:t>관리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17100" y="7874000"/>
            <a:ext cx="62103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회원가입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로그인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사용자별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설정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저장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-10800000">
            <a:off x="16179800" y="7277100"/>
            <a:ext cx="1524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1447800"/>
            <a:ext cx="16611600" cy="9944100"/>
          </a:xfrm>
          <a:prstGeom prst="rect">
            <a:avLst/>
          </a:prstGeom>
          <a:effectLst>
            <a:outerShdw dir="2700000" dist="152913" blurRad="368954">
              <a:srgbClr val="333333">
                <a:alpha val="3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572500" y="-62992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2552700"/>
            <a:ext cx="16611600" cy="8064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133600" y="16764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주요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기능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및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화면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소개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1447800"/>
            <a:ext cx="16611600" cy="9944100"/>
          </a:xfrm>
          <a:prstGeom prst="rect">
            <a:avLst/>
          </a:prstGeom>
          <a:effectLst>
            <a:outerShdw dir="2700000" dist="152913" blurRad="368954">
              <a:srgbClr val="333333">
                <a:alpha val="3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4318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4318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4318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967200" y="3302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7106900" y="4318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487900" y="3302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640300" y="431800"/>
            <a:ext cx="1270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597900" y="-68453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2146300" y="11303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주요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기능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및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화면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소개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8" id="18"/>
          <p:cNvSpPr txBox="true"/>
          <p:nvPr/>
        </p:nvSpPr>
        <p:spPr>
          <a:xfrm rot="0">
            <a:off x="7480300" y="2590800"/>
            <a:ext cx="313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일정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관리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화면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80300" y="3276600"/>
            <a:ext cx="313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캘린더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추가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/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편집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알림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중요도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표시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반복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" y="2044700"/>
            <a:ext cx="4229100" cy="8242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020000">
            <a:off x="5486400" y="3467100"/>
            <a:ext cx="1790700" cy="863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020000">
            <a:off x="5346700" y="6426200"/>
            <a:ext cx="1816100" cy="876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55200" y="2197100"/>
            <a:ext cx="7327900" cy="3898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8580000">
            <a:off x="11239500" y="5994400"/>
            <a:ext cx="1600200" cy="774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46200" y="1295400"/>
            <a:ext cx="190500" cy="330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7" id="27"/>
          <p:cNvSpPr txBox="true"/>
          <p:nvPr/>
        </p:nvSpPr>
        <p:spPr>
          <a:xfrm rot="0">
            <a:off x="7340600" y="5829300"/>
            <a:ext cx="313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날씨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정보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화면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40600" y="6515100"/>
            <a:ext cx="313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현재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날씨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시간별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예보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주간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예보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상세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정보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위치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설정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0" id="30"/>
          <p:cNvSpPr txBox="true"/>
          <p:nvPr/>
        </p:nvSpPr>
        <p:spPr>
          <a:xfrm rot="0">
            <a:off x="11544300" y="7150100"/>
            <a:ext cx="313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노트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작성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화면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44300" y="7835900"/>
            <a:ext cx="313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Markdown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편집기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서식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도구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모음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미리보기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자동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저장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파일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38200" y="1447800"/>
            <a:ext cx="16598900" cy="9944100"/>
          </a:xfrm>
          <a:prstGeom prst="rect">
            <a:avLst/>
          </a:prstGeom>
          <a:effectLst>
            <a:outerShdw dir="2700000" dist="152913" blurRad="368954">
              <a:srgbClr val="333333">
                <a:alpha val="3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3937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3937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3937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967200" y="2921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7106900" y="4064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487900" y="2921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640300" y="406400"/>
            <a:ext cx="127000" cy="203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597900" y="-68453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2146300" y="11303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주요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기능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및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화면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소개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2819400"/>
            <a:ext cx="8140700" cy="795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260000">
            <a:off x="9588500" y="5384800"/>
            <a:ext cx="2171700" cy="1054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9" id="19"/>
          <p:cNvSpPr txBox="true"/>
          <p:nvPr/>
        </p:nvSpPr>
        <p:spPr>
          <a:xfrm rot="0">
            <a:off x="12141200" y="4343400"/>
            <a:ext cx="4127500" cy="558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2CC88"/>
                </a:solidFill>
                <a:ea typeface="NanumSquareRoundOTF Bold"/>
              </a:rPr>
              <a:t>로그인</a:t>
            </a:r>
            <a:r>
              <a:rPr lang="en-US" sz="3200" b="false" i="false" u="none" strike="noStrike">
                <a:solidFill>
                  <a:srgbClr val="22CC88"/>
                </a:solidFill>
                <a:latin typeface="NanumSquareRoundOTF Bold"/>
              </a:rPr>
              <a:t>/</a:t>
            </a:r>
            <a:r>
              <a:rPr lang="ko-KR" sz="3200" b="false" i="false" u="none" strike="noStrike">
                <a:solidFill>
                  <a:srgbClr val="22CC88"/>
                </a:solidFill>
                <a:ea typeface="NanumSquareRoundOTF Bold"/>
              </a:rPr>
              <a:t>회원가입</a:t>
            </a:r>
            <a:r>
              <a:rPr lang="en-US" sz="32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3200" b="false" i="false" u="none" strike="noStrike">
                <a:solidFill>
                  <a:srgbClr val="22CC88"/>
                </a:solidFill>
                <a:ea typeface="NanumSquareRoundOTF Bold"/>
              </a:rPr>
              <a:t>화면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41200" y="5232400"/>
            <a:ext cx="4114800" cy="256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계정</a:t>
            </a: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생성</a:t>
            </a:r>
          </a:p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로그인</a:t>
            </a: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폼</a:t>
            </a:r>
          </a:p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비밀번호</a:t>
            </a: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찾기</a:t>
            </a:r>
          </a:p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프로필</a:t>
            </a: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계정</a:t>
            </a:r>
            <a:r>
              <a:rPr lang="en-US" sz="29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346200" y="1295400"/>
            <a:ext cx="1905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1803400"/>
            <a:ext cx="16611600" cy="7670800"/>
          </a:xfrm>
          <a:prstGeom prst="rect">
            <a:avLst/>
          </a:prstGeom>
          <a:effectLst>
            <a:outerShdw dir="2700000" dist="118012" blurRad="219755">
              <a:srgbClr val="333333">
                <a:alpha val="3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572500" y="-59563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17600" y="2222500"/>
            <a:ext cx="190500" cy="330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33600" y="20574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핵심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기술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적용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방식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1866900" y="5994400"/>
            <a:ext cx="14414500" cy="266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1689100" y="60452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16268700" y="60452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098800" y="6032500"/>
            <a:ext cx="215900" cy="215900"/>
          </a:xfrm>
          <a:prstGeom prst="rect">
            <a:avLst/>
          </a:prstGeom>
          <a:effectLst>
            <a:outerShdw dir="2700000" dist="6741" blurRad="1075">
              <a:srgbClr val="333333">
                <a:alpha val="4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57900" y="6032500"/>
            <a:ext cx="215900" cy="215900"/>
          </a:xfrm>
          <a:prstGeom prst="rect">
            <a:avLst/>
          </a:prstGeom>
          <a:effectLst>
            <a:outerShdw dir="2700000" dist="6741" blurRad="1075">
              <a:srgbClr val="333333">
                <a:alpha val="4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50700" y="6032500"/>
            <a:ext cx="215900" cy="215900"/>
          </a:xfrm>
          <a:prstGeom prst="rect">
            <a:avLst/>
          </a:prstGeom>
          <a:effectLst>
            <a:outerShdw dir="2700000" dist="6741" blurRad="1075">
              <a:srgbClr val="333333">
                <a:alpha val="40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04300" y="6032500"/>
            <a:ext cx="215900" cy="215900"/>
          </a:xfrm>
          <a:prstGeom prst="rect">
            <a:avLst/>
          </a:prstGeom>
          <a:effectLst>
            <a:outerShdw dir="2700000" dist="6741" blurRad="1075">
              <a:srgbClr val="333333">
                <a:alpha val="40000"/>
              </a:srgbClr>
            </a:outerShdw>
          </a:effectLst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97100" y="6032500"/>
            <a:ext cx="215900" cy="215900"/>
          </a:xfrm>
          <a:prstGeom prst="rect">
            <a:avLst/>
          </a:prstGeom>
          <a:effectLst>
            <a:outerShdw dir="2700000" dist="6741" blurRad="1075">
              <a:srgbClr val="333333">
                <a:alpha val="40000"/>
              </a:srgbClr>
            </a:outerShdw>
          </a:effectLst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81800" y="6870700"/>
            <a:ext cx="4724400" cy="2247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8966200" y="6692900"/>
            <a:ext cx="368300" cy="368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734800" y="6870700"/>
            <a:ext cx="4724400" cy="2247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2700000">
            <a:off x="14833600" y="6692900"/>
            <a:ext cx="368300" cy="368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89100" y="6870700"/>
            <a:ext cx="4724400" cy="2247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2700000">
            <a:off x="3035300" y="6692900"/>
            <a:ext cx="368300" cy="3683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930400" y="7175500"/>
            <a:ext cx="42926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22CC88"/>
                </a:solidFill>
                <a:latin typeface="NanumSquareRoundOTF Bold"/>
              </a:rPr>
              <a:t>Markdown </a:t>
            </a: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구현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30400" y="7708900"/>
            <a:ext cx="42799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마크다운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파서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라이브러리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활용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실시간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렌더링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하이라이팅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지원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23100" y="7175500"/>
            <a:ext cx="42926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일정</a:t>
            </a:r>
            <a:r>
              <a:rPr lang="en-US" sz="22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관리</a:t>
            </a:r>
            <a:r>
              <a:rPr lang="en-US" sz="22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기능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23100" y="7708900"/>
            <a:ext cx="42799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Vue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캘린더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컴포넌트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활용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CRUD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알림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시스템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연동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76100" y="7175500"/>
            <a:ext cx="42926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데이터베이스</a:t>
            </a:r>
            <a:r>
              <a:rPr lang="en-US" sz="22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설계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76100" y="7708900"/>
            <a:ext cx="42799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사용자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관계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설계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인덱싱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최적화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트랜잭션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처리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구현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258300" y="3251200"/>
            <a:ext cx="5600700" cy="2247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1874500" y="5308600"/>
            <a:ext cx="368300" cy="3683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9550400" y="3556000"/>
            <a:ext cx="50673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날씨</a:t>
            </a:r>
            <a:r>
              <a:rPr lang="en-US" sz="2200" b="false" i="false" u="none" strike="noStrike">
                <a:solidFill>
                  <a:srgbClr val="22CC88"/>
                </a:solidFill>
                <a:latin typeface="NanumSquareRoundOTF Bold"/>
              </a:rPr>
              <a:t> API </a:t>
            </a: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연동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50400" y="4089400"/>
            <a:ext cx="50546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OpenWeatherMap API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활용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위치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기반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데이터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요청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처리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날씨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정보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캐싱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구현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365500" y="3251200"/>
            <a:ext cx="5600700" cy="22479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5981700" y="5308600"/>
            <a:ext cx="368300" cy="3683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3657600" y="3556000"/>
            <a:ext cx="50673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사용자</a:t>
            </a:r>
            <a:r>
              <a:rPr lang="en-US" sz="22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인증</a:t>
            </a:r>
            <a:r>
              <a:rPr lang="en-US" sz="22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200" b="false" i="false" u="none" strike="noStrike">
                <a:solidFill>
                  <a:srgbClr val="22CC88"/>
                </a:solidFill>
                <a:ea typeface="NanumSquareRoundOTF Bold"/>
              </a:rPr>
              <a:t>시스템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657600" y="4089400"/>
            <a:ext cx="50546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Spring Security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프레임워크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활용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JWT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토큰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기반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인증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방식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권한별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접근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제어</a:t>
            </a:r>
            <a:r>
              <a:rPr lang="en-US" sz="20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NanumSquareRoundOTF Regular"/>
              </a:rPr>
              <a:t>구현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181100" y="3416300"/>
            <a:ext cx="84836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60400" y="3479800"/>
            <a:ext cx="10668000" cy="2057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181100" y="5715000"/>
            <a:ext cx="84836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84200" y="5651500"/>
            <a:ext cx="10680700" cy="205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181100" y="8102600"/>
            <a:ext cx="84836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63200" y="3657600"/>
            <a:ext cx="1079500" cy="1054100"/>
          </a:xfrm>
          <a:prstGeom prst="rect">
            <a:avLst/>
          </a:prstGeom>
          <a:effectLst>
            <a:outerShdw dir="2700000" dist="97500" blurRad="11111">
              <a:srgbClr val="000000">
                <a:alpha val="5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63200" y="5956300"/>
            <a:ext cx="1079500" cy="1054100"/>
          </a:xfrm>
          <a:prstGeom prst="rect">
            <a:avLst/>
          </a:prstGeom>
          <a:effectLst>
            <a:outerShdw dir="2700000" dist="97500" blurRad="11111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63200" y="8343900"/>
            <a:ext cx="1079500" cy="1054100"/>
          </a:xfrm>
          <a:prstGeom prst="rect">
            <a:avLst/>
          </a:prstGeom>
          <a:effectLst>
            <a:outerShdw dir="2700000" dist="97500" blurRad="11111">
              <a:srgbClr val="000000">
                <a:alpha val="5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495300" y="8039100"/>
            <a:ext cx="10693400" cy="2057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alphaModFix amt="85000"/>
          </a:blip>
          <a:stretch>
            <a:fillRect/>
          </a:stretch>
        </p:blipFill>
        <p:spPr>
          <a:xfrm rot="0">
            <a:off x="1663700" y="1676400"/>
            <a:ext cx="15036800" cy="1117600"/>
          </a:xfrm>
          <a:prstGeom prst="rect">
            <a:avLst/>
          </a:prstGeom>
          <a:effectLst>
            <a:outerShdw dir="2700000" dist="43167" blurRad="34499">
              <a:srgbClr val="333333">
                <a:alpha val="34000"/>
              </a:srgbClr>
            </a:outerShdw>
          </a:effectLst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alphaModFix amt="95000"/>
          </a:blip>
          <a:stretch>
            <a:fillRect/>
          </a:stretch>
        </p:blipFill>
        <p:spPr>
          <a:xfrm rot="0">
            <a:off x="2095500" y="20320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97100" y="2120900"/>
            <a:ext cx="228600" cy="228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768600" y="1905000"/>
            <a:ext cx="1360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Controller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36400" y="3873500"/>
            <a:ext cx="5270500" cy="800100"/>
          </a:xfrm>
          <a:prstGeom prst="rect">
            <a:avLst/>
          </a:prstGeom>
          <a:effectLst>
            <a:outerShdw dir="2700000" dist="14287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사용자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회원가입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및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로그인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요청을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처리하고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JWT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토큰을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발급합니다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36400" y="6096000"/>
            <a:ext cx="5270500" cy="800100"/>
          </a:xfrm>
          <a:prstGeom prst="rect">
            <a:avLst/>
          </a:prstGeom>
          <a:effectLst>
            <a:outerShdw dir="2700000" dist="14287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인증된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사용자가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자신의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메모를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생성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조회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수정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삭제할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수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있도록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합니다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36400" y="8483600"/>
            <a:ext cx="5270500" cy="800100"/>
          </a:xfrm>
          <a:prstGeom prst="rect">
            <a:avLst/>
          </a:prstGeom>
          <a:effectLst>
            <a:outerShdw dir="2700000" dist="14287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현재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로그인된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사용자의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이메일과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닉네임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정보를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NanumSquareRoundOTF Regular"/>
              </a:rPr>
              <a:t>반환합니다</a:t>
            </a:r>
            <a:r>
              <a:rPr lang="en-US" sz="2200" b="true" i="false" u="none" strike="noStrike">
                <a:solidFill>
                  <a:srgbClr val="000000"/>
                </a:solidFill>
                <a:latin typeface="NanumSquareRoundOTF Regular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 rot="0">
            <a:off x="1612900" y="1676400"/>
            <a:ext cx="15062200" cy="1117600"/>
          </a:xfrm>
          <a:prstGeom prst="rect">
            <a:avLst/>
          </a:prstGeom>
          <a:effectLst>
            <a:outerShdw dir="2700000" dist="43167" blurRad="34499">
              <a:srgbClr val="333333">
                <a:alpha val="34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2717800" y="1905000"/>
            <a:ext cx="1360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AuthContoller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0">
            <a:off x="1600200" y="2857500"/>
            <a:ext cx="150368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2019300" y="3251200"/>
            <a:ext cx="85725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22CC88"/>
                </a:solidFill>
                <a:latin typeface="NanumSquareRoundOTF Bold"/>
              </a:rPr>
              <a:t>POST /api/auth/register</a:t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사용자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회원가입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요청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처리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→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이메일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중복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/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닉네임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중복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확인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등록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0">
            <a:off x="1663700" y="4495800"/>
            <a:ext cx="150114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20" id="20"/>
          <p:cNvSpPr txBox="true"/>
          <p:nvPr/>
        </p:nvSpPr>
        <p:spPr>
          <a:xfrm rot="0">
            <a:off x="1968500" y="4851400"/>
            <a:ext cx="5867400" cy="749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22CC88"/>
                </a:solidFill>
                <a:latin typeface="NanumSquareRoundOTF Bold"/>
              </a:rPr>
              <a:t> POST /api/auth/send-verification-code</a:t>
            </a:r>
          </a:p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22CC88"/>
                </a:solidFill>
                <a:latin typeface="NanumSquareRoundOTF Bold"/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44700" y="5283200"/>
            <a:ext cx="7924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이메일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인증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전송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요청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→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이메일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존재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여부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확인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메일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전송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10800000">
            <a:off x="8382000" y="6616700"/>
            <a:ext cx="152400" cy="254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10800000">
            <a:off x="16103600" y="6616700"/>
            <a:ext cx="152400" cy="254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0">
            <a:off x="1638300" y="6108700"/>
            <a:ext cx="150114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26" id="26"/>
          <p:cNvSpPr txBox="true"/>
          <p:nvPr/>
        </p:nvSpPr>
        <p:spPr>
          <a:xfrm rot="0">
            <a:off x="2006600" y="6375400"/>
            <a:ext cx="5867400" cy="406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22CC88"/>
                </a:solidFill>
                <a:latin typeface="NanumSquareRoundOTF Bold"/>
              </a:rPr>
              <a:t>POST /api/auth/verify-email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32000" y="6781800"/>
            <a:ext cx="7924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입력된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인증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확인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→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이메일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&amp;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일치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여부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검증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/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0">
            <a:off x="1651000" y="7747000"/>
            <a:ext cx="150368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1981200" y="8128000"/>
            <a:ext cx="43053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22CC88"/>
                </a:solidFill>
                <a:latin typeface="NanumSquareRoundOTF Bold"/>
              </a:rPr>
              <a:t> POST /api/auth/</a:t>
            </a:r>
            <a:r>
              <a:rPr lang="en-US" sz="2200" b="true" i="false" u="none" strike="noStrike">
                <a:solidFill>
                  <a:srgbClr val="22CC88"/>
                </a:solidFill>
                <a:latin typeface="NanumSquareRoundOTF Bold"/>
              </a:rPr>
              <a:t>login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2CC88"/>
                </a:solidFill>
                <a:latin typeface="NanumSquareRoundOTF Bold"/>
              </a:rPr>
              <a:t/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81200" y="8534400"/>
            <a:ext cx="7924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로그인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처리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→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이메일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/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비밀번호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인증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JWT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토큰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발급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alphaModFix amt="95000"/>
          </a:blip>
          <a:stretch>
            <a:fillRect/>
          </a:stretch>
        </p:blipFill>
        <p:spPr>
          <a:xfrm rot="0">
            <a:off x="2095500" y="20320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97100" y="212090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1625600" y="825500"/>
            <a:ext cx="15036800" cy="1270000"/>
          </a:xfrm>
          <a:prstGeom prst="rect">
            <a:avLst/>
          </a:prstGeom>
          <a:effectLst>
            <a:outerShdw dir="2700000" dist="48886" blurRad="44246">
              <a:srgbClr val="333333">
                <a:alpha val="34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0">
            <a:off x="1892300" y="12573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81200" y="1346200"/>
            <a:ext cx="228600" cy="228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01900" y="1168400"/>
            <a:ext cx="1360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NoteController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1625600" y="2159000"/>
            <a:ext cx="150368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1930400" y="2540000"/>
            <a:ext cx="85725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22CC88"/>
                </a:solidFill>
                <a:latin typeface="NanumSquareRoundOTF Bold"/>
              </a:rPr>
              <a:t>POST /api/notes</a:t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노트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작성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요청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→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현재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사용자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기준으로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노트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저장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-10800000">
            <a:off x="8458200" y="7137400"/>
            <a:ext cx="152400" cy="25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1638300" y="3759200"/>
            <a:ext cx="150114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1879600" y="4013200"/>
            <a:ext cx="5867400" cy="1092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22CC88"/>
                </a:solidFill>
                <a:latin typeface="NanumSquareRoundOTF Bold"/>
              </a:rPr>
              <a:t>POST /api/notes</a:t>
            </a:r>
          </a:p>
          <a:p>
            <a:pPr algn="l" lvl="0">
              <a:lnSpc>
                <a:spcPct val="99600"/>
              </a:lnSpc>
            </a:pP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로그인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사용자의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전체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노트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목록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조회</a:t>
            </a:r>
          </a:p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/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-10800000">
            <a:off x="16179800" y="7137400"/>
            <a:ext cx="152400" cy="254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1638300" y="5372100"/>
            <a:ext cx="150114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26" id="26"/>
          <p:cNvSpPr txBox="true"/>
          <p:nvPr/>
        </p:nvSpPr>
        <p:spPr>
          <a:xfrm rot="0">
            <a:off x="1917700" y="5715000"/>
            <a:ext cx="7302500" cy="749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true" i="false" u="none" strike="noStrike">
                <a:solidFill>
                  <a:srgbClr val="22CC88"/>
                </a:solidFill>
                <a:latin typeface="NanumSquareRoundOTF Bold"/>
              </a:rPr>
              <a:t>GET /api/notes/{id}</a:t>
            </a:r>
          </a:p>
          <a:p>
            <a:pPr algn="l" lvl="0">
              <a:lnSpc>
                <a:spcPct val="99600"/>
              </a:lnSpc>
            </a:pP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특정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노트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조회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→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해당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노트가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본인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소유인지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확인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후</a:t>
            </a:r>
            <a:r>
              <a:rPr lang="en-US" sz="23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300" b="true" i="false" u="none" strike="noStrike">
                <a:solidFill>
                  <a:srgbClr val="787878"/>
                </a:solidFill>
                <a:ea typeface="NanumSquareRoundOTF Bold"/>
              </a:rPr>
              <a:t>반환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1625600" y="6972300"/>
            <a:ext cx="150368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29" id="29"/>
          <p:cNvSpPr txBox="true"/>
          <p:nvPr/>
        </p:nvSpPr>
        <p:spPr>
          <a:xfrm rot="0">
            <a:off x="1905000" y="7327900"/>
            <a:ext cx="5473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22CC88"/>
                </a:solidFill>
                <a:latin typeface="NanumSquareRoundOTF Bold"/>
              </a:rPr>
              <a:t>PUT /api/notes/{id}</a:t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노트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수정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요청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→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제목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/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내용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수정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저장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1625600" y="8585200"/>
            <a:ext cx="150241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32" id="32"/>
          <p:cNvSpPr txBox="true"/>
          <p:nvPr/>
        </p:nvSpPr>
        <p:spPr>
          <a:xfrm rot="0">
            <a:off x="1866900" y="8940800"/>
            <a:ext cx="54737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22CC88"/>
                </a:solidFill>
                <a:latin typeface="NanumSquareRoundOTF Bold"/>
              </a:rPr>
              <a:t>DELETE /api/notes/{id}</a:t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노트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삭제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요청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→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소유자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일치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삭제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Bold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Bold"/>
              </a:rPr>
              <a:t>처리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22CC88"/>
                </a:solidFill>
                <a:latin typeface="NanumSquareRoundOTF Bold"/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1549400" y="965200"/>
            <a:ext cx="15036800" cy="1498600"/>
          </a:xfrm>
          <a:prstGeom prst="rect">
            <a:avLst/>
          </a:prstGeom>
          <a:effectLst>
            <a:outerShdw dir="2700000" dist="57694" blurRad="61627">
              <a:srgbClr val="333333">
                <a:alpha val="34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0">
            <a:off x="2133600" y="15113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22500" y="1600200"/>
            <a:ext cx="228600" cy="228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730500" y="1422400"/>
            <a:ext cx="1360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UserController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1549400" y="2540000"/>
            <a:ext cx="15036800" cy="1549400"/>
          </a:xfrm>
          <a:prstGeom prst="rect">
            <a:avLst/>
          </a:prstGeom>
          <a:effectLst>
            <a:outerShdw dir="2700000" dist="47625" blurRad="14912">
              <a:srgbClr val="333333">
                <a:alpha val="3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2133600" y="2895600"/>
            <a:ext cx="85725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22CC88"/>
                </a:solidFill>
                <a:latin typeface="NanumSquareRoundOTF Bold"/>
              </a:rPr>
              <a:t>GET /api/users/me</a:t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현재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로그인한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사용자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정보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조회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→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이메일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닉네임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반환</a:t>
            </a:r>
          </a:p>
          <a:p>
            <a:pPr algn="l" lvl="0">
              <a:lnSpc>
                <a:spcPct val="116199"/>
              </a:lnSpc>
            </a:pP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/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-10800000">
            <a:off x="8458200" y="7277100"/>
            <a:ext cx="152400" cy="25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-10800000">
            <a:off x="16179800" y="7277100"/>
            <a:ext cx="1524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1447800"/>
            <a:ext cx="16611600" cy="8001000"/>
          </a:xfrm>
          <a:prstGeom prst="rect">
            <a:avLst/>
          </a:prstGeom>
          <a:effectLst>
            <a:outerShdw dir="2700000" dist="123144" blurRad="239280">
              <a:srgbClr val="333333">
                <a:alpha val="3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572500" y="-62992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22400" y="4025900"/>
            <a:ext cx="46482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팀원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80900" y="4025900"/>
            <a:ext cx="46482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프로젝트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개요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41700" y="3187700"/>
            <a:ext cx="609600" cy="609600"/>
          </a:xfrm>
          <a:prstGeom prst="rect">
            <a:avLst/>
          </a:prstGeom>
          <a:effectLst>
            <a:outerShdw dir="2700000" dist="23575" blurRad="9354">
              <a:srgbClr val="333333">
                <a:alpha val="5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3492500" y="3238500"/>
            <a:ext cx="508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NanumSquareRoundOTF ExtraBold"/>
              </a:rPr>
              <a:t>1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39200" y="3187700"/>
            <a:ext cx="609600" cy="609600"/>
          </a:xfrm>
          <a:prstGeom prst="rect">
            <a:avLst/>
          </a:prstGeom>
          <a:effectLst>
            <a:outerShdw dir="2700000" dist="23575" blurRad="9354">
              <a:srgbClr val="333333">
                <a:alpha val="5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8877300" y="3238500"/>
            <a:ext cx="508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NanumSquareRoundOTF ExtraBold"/>
              </a:rPr>
              <a:t>2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62100" y="3187700"/>
            <a:ext cx="609600" cy="609600"/>
          </a:xfrm>
          <a:prstGeom prst="rect">
            <a:avLst/>
          </a:prstGeom>
          <a:effectLst>
            <a:outerShdw dir="2700000" dist="23575" blurRad="9354">
              <a:srgbClr val="333333">
                <a:alpha val="50000"/>
              </a:srgbClr>
            </a:outerShdw>
          </a:effectLst>
        </p:spPr>
      </p:pic>
      <p:sp>
        <p:nvSpPr>
          <p:cNvPr name="TextBox 25" id="25"/>
          <p:cNvSpPr txBox="true"/>
          <p:nvPr/>
        </p:nvSpPr>
        <p:spPr>
          <a:xfrm rot="0">
            <a:off x="14300200" y="3238500"/>
            <a:ext cx="508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NanumSquareRoundOTF Extra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2400" y="7289800"/>
            <a:ext cx="46482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프로젝트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19900" y="7289800"/>
            <a:ext cx="46482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사용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기술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17400" y="7289800"/>
            <a:ext cx="46482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프로젝트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주요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기능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41700" y="6438900"/>
            <a:ext cx="609600" cy="609600"/>
          </a:xfrm>
          <a:prstGeom prst="rect">
            <a:avLst/>
          </a:prstGeom>
          <a:effectLst>
            <a:outerShdw dir="2700000" dist="23575" blurRad="9354">
              <a:srgbClr val="333333">
                <a:alpha val="50000"/>
              </a:srgbClr>
            </a:outerShdw>
          </a:effectLst>
        </p:spPr>
      </p:pic>
      <p:sp>
        <p:nvSpPr>
          <p:cNvPr name="TextBox 31" id="31"/>
          <p:cNvSpPr txBox="true"/>
          <p:nvPr/>
        </p:nvSpPr>
        <p:spPr>
          <a:xfrm rot="0">
            <a:off x="3492500" y="6502400"/>
            <a:ext cx="508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NanumSquareRoundOTF ExtraBold"/>
              </a:rPr>
              <a:t>4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39200" y="6438900"/>
            <a:ext cx="609600" cy="609600"/>
          </a:xfrm>
          <a:prstGeom prst="rect">
            <a:avLst/>
          </a:prstGeom>
          <a:effectLst>
            <a:outerShdw dir="2700000" dist="23575" blurRad="9354">
              <a:srgbClr val="333333">
                <a:alpha val="50000"/>
              </a:srgbClr>
            </a:outerShdw>
          </a:effectLst>
        </p:spPr>
      </p:pic>
      <p:sp>
        <p:nvSpPr>
          <p:cNvPr name="TextBox 34" id="34"/>
          <p:cNvSpPr txBox="true"/>
          <p:nvPr/>
        </p:nvSpPr>
        <p:spPr>
          <a:xfrm rot="0">
            <a:off x="8877300" y="6502400"/>
            <a:ext cx="508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NanumSquareRoundOTF ExtraBold"/>
              </a:rPr>
              <a:t>5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262100" y="6438900"/>
            <a:ext cx="609600" cy="609600"/>
          </a:xfrm>
          <a:prstGeom prst="rect">
            <a:avLst/>
          </a:prstGeom>
          <a:effectLst>
            <a:outerShdw dir="2700000" dist="23575" blurRad="9354">
              <a:srgbClr val="333333">
                <a:alpha val="50000"/>
              </a:srgbClr>
            </a:outerShdw>
          </a:effectLst>
        </p:spPr>
      </p:pic>
      <p:sp>
        <p:nvSpPr>
          <p:cNvPr name="TextBox 37" id="37"/>
          <p:cNvSpPr txBox="true"/>
          <p:nvPr/>
        </p:nvSpPr>
        <p:spPr>
          <a:xfrm rot="0">
            <a:off x="14300200" y="6502400"/>
            <a:ext cx="508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NanumSquareRoundOTF ExtraBold"/>
              </a:rPr>
              <a:t>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33600" y="16764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목차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19900" y="4025900"/>
            <a:ext cx="46482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주제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선정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배경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1549400" y="825500"/>
            <a:ext cx="15036800" cy="1498600"/>
          </a:xfrm>
          <a:prstGeom prst="rect">
            <a:avLst/>
          </a:prstGeom>
          <a:effectLst>
            <a:outerShdw dir="2700000" dist="57694" blurRad="61627">
              <a:srgbClr val="333333">
                <a:alpha val="34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0">
            <a:off x="2095500" y="13208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97100" y="1409700"/>
            <a:ext cx="228600" cy="228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14600" y="1231900"/>
            <a:ext cx="1360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DataBase(Users)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10800000">
            <a:off x="8458200" y="7277100"/>
            <a:ext cx="1524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10800000">
            <a:off x="16179800" y="7277100"/>
            <a:ext cx="1524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51000" y="6159500"/>
            <a:ext cx="15036800" cy="367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63900" y="2413000"/>
            <a:ext cx="11264900" cy="3708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892300" y="6565900"/>
            <a:ext cx="15659100" cy="311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id: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사용자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고유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ID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BIGINT,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기본키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(PK), auto_increment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자동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email: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사용자의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이메일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주소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회원가입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식별자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 UNIQUE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제약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조건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적용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enabled: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계정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활성화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여부를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나타내는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bit(1)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타입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이메일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인증이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완료되면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true(1)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설정됨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nickname: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사용자의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닉네임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중복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방지를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위해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UNIQUE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제약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조건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적용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password: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암호화된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비밀번호가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저장되는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필드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 varchar(255)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타입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verification_code: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이메일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인증에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사용되는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6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자리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랜덤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 10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분간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유효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verification_code_expiry: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인증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코드의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만료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시간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 datetime(6)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으로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정확한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만료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시점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기록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0">
            <a:off x="1549400" y="965200"/>
            <a:ext cx="15036800" cy="1498600"/>
          </a:xfrm>
          <a:prstGeom prst="rect">
            <a:avLst/>
          </a:prstGeom>
          <a:effectLst>
            <a:outerShdw dir="2700000" dist="57694" blurRad="61627">
              <a:srgbClr val="333333">
                <a:alpha val="34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0">
            <a:off x="2133600" y="15113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22500" y="1600200"/>
            <a:ext cx="228600" cy="228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14600" y="1384300"/>
            <a:ext cx="1360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DataBase(Note)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10800000">
            <a:off x="8458200" y="7277100"/>
            <a:ext cx="1524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10800000">
            <a:off x="16179800" y="7277100"/>
            <a:ext cx="1524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40100" y="2667000"/>
            <a:ext cx="11442700" cy="370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9400" y="6413500"/>
            <a:ext cx="15036800" cy="3670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752600" y="6997700"/>
            <a:ext cx="156591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id: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기본키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로서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각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노트의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고유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ID. BIGINT, auto_increment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자동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증가합니다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title: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노트의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제목을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저장하는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필드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최대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255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자까지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입력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가능하며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NULL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허용되지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않음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content: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노트의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본문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내용을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저장하는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필드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 TEXT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타입으로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비교적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긴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내용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저장에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적합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user_id: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노트를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작성한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사용자의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ID, users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테이블의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id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참조하는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외래키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, 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여러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노트가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하나의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사용자에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연결될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수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있어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               N:1 </a:t>
            </a:r>
            <a:r>
              <a:rPr lang="ko-KR" sz="2500" b="true" i="false" u="none" strike="noStrike">
                <a:solidFill>
                  <a:srgbClr val="787878"/>
                </a:solidFill>
                <a:ea typeface="Pretendard Regular"/>
              </a:rPr>
              <a:t>관계입니다</a:t>
            </a: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787878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-10800000">
            <a:off x="8458200" y="7277100"/>
            <a:ext cx="1524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-10800000">
            <a:off x="16179800" y="7277100"/>
            <a:ext cx="152400" cy="254000"/>
          </a:xfrm>
          <a:prstGeom prst="rect">
            <a:avLst/>
          </a:prstGeom>
        </p:spPr>
      </p:pic>
      <p:pic>
        <p:nvPicPr>
          <p:cNvPr name="Picture 14" id="14">
            <a:hlinkClick r:id=""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>
                  <p14:trim st="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rot="0">
            <a:off x="1549400" y="1955800"/>
            <a:ext cx="15189200" cy="8305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alphaModFix amt="85000"/>
          </a:blip>
          <a:stretch>
            <a:fillRect/>
          </a:stretch>
        </p:blipFill>
        <p:spPr>
          <a:xfrm rot="0">
            <a:off x="1625600" y="863600"/>
            <a:ext cx="15036800" cy="1066800"/>
          </a:xfrm>
          <a:prstGeom prst="rect">
            <a:avLst/>
          </a:prstGeom>
          <a:effectLst>
            <a:outerShdw dir="2700000" dist="40814" blurRad="30841">
              <a:srgbClr val="333333">
                <a:alpha val="34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2641600" y="1079500"/>
            <a:ext cx="1360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시연영상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alphaModFix amt="95000"/>
          </a:blip>
          <a:stretch>
            <a:fillRect/>
          </a:stretch>
        </p:blipFill>
        <p:spPr>
          <a:xfrm rot="0">
            <a:off x="1993900" y="11811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82800" y="1270000"/>
            <a:ext cx="228600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-10800000">
            <a:off x="8458200" y="7277100"/>
            <a:ext cx="152400" cy="25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-10800000">
            <a:off x="16179800" y="7277100"/>
            <a:ext cx="152400" cy="254000"/>
          </a:xfrm>
          <a:prstGeom prst="rect">
            <a:avLst/>
          </a:prstGeom>
        </p:spPr>
      </p:pic>
      <p:pic>
        <p:nvPicPr>
          <p:cNvPr name="Picture 13" id="13">
            <a:hlinkClick r:id=""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>
                  <p14:trim st="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rot="0">
            <a:off x="1600200" y="1993900"/>
            <a:ext cx="15087600" cy="8293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85000"/>
          </a:blip>
          <a:stretch>
            <a:fillRect/>
          </a:stretch>
        </p:blipFill>
        <p:spPr>
          <a:xfrm rot="0">
            <a:off x="1625600" y="863600"/>
            <a:ext cx="15036800" cy="1066800"/>
          </a:xfrm>
          <a:prstGeom prst="rect">
            <a:avLst/>
          </a:prstGeom>
          <a:effectLst>
            <a:outerShdw dir="2700000" dist="40814" blurRad="30841">
              <a:srgbClr val="333333">
                <a:alpha val="34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2641600" y="1079500"/>
            <a:ext cx="13601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시연영상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alphaModFix amt="95000"/>
          </a:blip>
          <a:stretch>
            <a:fillRect/>
          </a:stretch>
        </p:blipFill>
        <p:spPr>
          <a:xfrm rot="0">
            <a:off x="1993900" y="11811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82800" y="1270000"/>
            <a:ext cx="228600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927100" y="1397000"/>
            <a:ext cx="16611600" cy="7912100"/>
          </a:xfrm>
          <a:prstGeom prst="rect">
            <a:avLst/>
          </a:prstGeom>
          <a:effectLst>
            <a:outerShdw dir="2700000" dist="121743" blurRad="233867">
              <a:srgbClr val="333333">
                <a:alpha val="3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686800" y="-63373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10400" y="1447800"/>
            <a:ext cx="1778000" cy="107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24900" y="1422400"/>
            <a:ext cx="1778000" cy="1104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0" y="1485900"/>
            <a:ext cx="1778000" cy="105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905500" y="4102100"/>
            <a:ext cx="76708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500" b="false" i="false" u="none" strike="noStrike">
                <a:solidFill>
                  <a:srgbClr val="000000"/>
                </a:solidFill>
                <a:ea typeface="NanumSquareRoundOTF 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1447800"/>
            <a:ext cx="16611600" cy="9944100"/>
          </a:xfrm>
          <a:prstGeom prst="rect">
            <a:avLst/>
          </a:prstGeom>
          <a:effectLst>
            <a:outerShdw dir="2700000" dist="152913" blurRad="368954">
              <a:srgbClr val="333333">
                <a:alpha val="3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92900" y="3035300"/>
            <a:ext cx="4902200" cy="687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88800" y="3035300"/>
            <a:ext cx="4902200" cy="687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4300" y="3035300"/>
            <a:ext cx="4902200" cy="6870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92900" y="3035300"/>
            <a:ext cx="4902200" cy="298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3035300"/>
            <a:ext cx="4902200" cy="303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50700" y="3124200"/>
            <a:ext cx="4902200" cy="289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8572500" y="-62992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972300" y="65913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김동건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72300" y="7264400"/>
            <a:ext cx="4406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디자인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기획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백엔드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63700" y="65913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임의순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63700" y="7264400"/>
            <a:ext cx="4406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기획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풀스택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68200" y="65913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김다빈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68200" y="7264400"/>
            <a:ext cx="4406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디자인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기획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백엔드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33600" y="16764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팀원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422400" y="2019300"/>
            <a:ext cx="15455900" cy="8712200"/>
          </a:xfrm>
          <a:prstGeom prst="rect">
            <a:avLst/>
          </a:prstGeom>
          <a:effectLst>
            <a:outerShdw dir="2700000" dist="134083" blurRad="283680">
              <a:srgbClr val="333333">
                <a:alpha val="3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-5400000">
            <a:off x="8597900" y="-5143500"/>
            <a:ext cx="1092200" cy="154559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714500" y="2451100"/>
            <a:ext cx="190500" cy="330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 rot="0">
            <a:off x="2095500" y="3581400"/>
            <a:ext cx="4749800" cy="1409700"/>
          </a:xfrm>
          <a:prstGeom prst="rect">
            <a:avLst/>
          </a:prstGeom>
          <a:effectLst>
            <a:outerShdw dir="2700000" dist="43264" blurRad="24612">
              <a:srgbClr val="333333">
                <a:alpha val="20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2552700" y="3987800"/>
            <a:ext cx="3695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2CC88"/>
                </a:solidFill>
                <a:ea typeface="NanumSquareRoundOTF Bold"/>
              </a:rPr>
              <a:t>학습</a:t>
            </a:r>
            <a:r>
              <a:rPr lang="en-US" sz="32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3200" b="false" i="false" u="none" strike="noStrike">
                <a:solidFill>
                  <a:srgbClr val="22CC88"/>
                </a:solidFill>
                <a:ea typeface="NanumSquareRoundOTF Bold"/>
              </a:rPr>
              <a:t>효율성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45300" y="3581400"/>
            <a:ext cx="9207500" cy="1409700"/>
          </a:xfrm>
          <a:prstGeom prst="rect">
            <a:avLst/>
          </a:prstGeom>
          <a:effectLst>
            <a:outerShdw dir="2700000" dist="54107" blurRad="24637">
              <a:srgbClr val="333333">
                <a:alpha val="35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7226300" y="4064000"/>
            <a:ext cx="8496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KDT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수업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내용의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체계적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정리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필요성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 rot="0">
            <a:off x="1422400" y="9055100"/>
            <a:ext cx="15455900" cy="1498600"/>
          </a:xfrm>
          <a:prstGeom prst="rect">
            <a:avLst/>
          </a:prstGeom>
          <a:effectLst>
            <a:outerShdw dir="2700000" dist="57526" blurRad="55698">
              <a:srgbClr val="333333">
                <a:alpha val="25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2870200" y="9296400"/>
            <a:ext cx="13220700" cy="72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>
            <a:alphaModFix amt="95000"/>
          </a:blip>
          <a:stretch>
            <a:fillRect/>
          </a:stretch>
        </p:blipFill>
        <p:spPr>
          <a:xfrm rot="0">
            <a:off x="15455900" y="9398000"/>
            <a:ext cx="520700" cy="520700"/>
          </a:xfrm>
          <a:prstGeom prst="rect">
            <a:avLst/>
          </a:prstGeom>
          <a:effectLst>
            <a:outerShdw dir="2700000" dist="23739" blurRad="6587">
              <a:srgbClr val="333333">
                <a:alpha val="35000"/>
              </a:srgbClr>
            </a:outerShdw>
          </a:effectLst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>
            <a:alphaModFix amt="95000"/>
          </a:blip>
          <a:stretch>
            <a:fillRect/>
          </a:stretch>
        </p:blipFill>
        <p:spPr>
          <a:xfrm rot="0">
            <a:off x="2184400" y="9474200"/>
            <a:ext cx="406400" cy="406400"/>
          </a:xfrm>
          <a:prstGeom prst="rect">
            <a:avLst/>
          </a:prstGeom>
          <a:effectLst>
            <a:outerShdw dir="2700000" dist="15810" blurRad="4207">
              <a:srgbClr val="333333">
                <a:alpha val="35000"/>
              </a:srgbClr>
            </a:outerShdw>
          </a:effectLst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86000" y="95631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557500" y="9525000"/>
            <a:ext cx="279400" cy="279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 rot="0">
            <a:off x="2095500" y="5384800"/>
            <a:ext cx="4749800" cy="1409700"/>
          </a:xfrm>
          <a:prstGeom prst="rect">
            <a:avLst/>
          </a:prstGeom>
          <a:effectLst>
            <a:outerShdw dir="2700000" dist="43264" blurRad="24612">
              <a:srgbClr val="333333">
                <a:alpha val="20000"/>
              </a:srgbClr>
            </a:outerShdw>
          </a:effectLst>
        </p:spPr>
      </p:pic>
      <p:sp>
        <p:nvSpPr>
          <p:cNvPr name="TextBox 28" id="28"/>
          <p:cNvSpPr txBox="true"/>
          <p:nvPr/>
        </p:nvSpPr>
        <p:spPr>
          <a:xfrm rot="0">
            <a:off x="2552700" y="5791200"/>
            <a:ext cx="3695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2CC88"/>
                </a:solidFill>
                <a:ea typeface="NanumSquareRoundOTF Bold"/>
              </a:rPr>
              <a:t>자료</a:t>
            </a:r>
            <a:r>
              <a:rPr lang="en-US" sz="32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3200" b="false" i="false" u="none" strike="noStrike">
                <a:solidFill>
                  <a:srgbClr val="22CC88"/>
                </a:solidFill>
                <a:ea typeface="NanumSquareRoundOTF Bold"/>
              </a:rPr>
              <a:t>관리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45300" y="5384800"/>
            <a:ext cx="9207500" cy="1409700"/>
          </a:xfrm>
          <a:prstGeom prst="rect">
            <a:avLst/>
          </a:prstGeom>
          <a:effectLst>
            <a:outerShdw dir="2700000" dist="54107" blurRad="24637">
              <a:srgbClr val="333333">
                <a:alpha val="35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7226300" y="5867400"/>
            <a:ext cx="8496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효율적인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학습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자료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관리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방안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모색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 rot="0">
            <a:off x="2095500" y="7188200"/>
            <a:ext cx="4749800" cy="1409700"/>
          </a:xfrm>
          <a:prstGeom prst="rect">
            <a:avLst/>
          </a:prstGeom>
          <a:effectLst>
            <a:outerShdw dir="2700000" dist="43264" blurRad="24612">
              <a:srgbClr val="333333">
                <a:alpha val="20000"/>
              </a:srgbClr>
            </a:outerShdw>
          </a:effectLst>
        </p:spPr>
      </p:pic>
      <p:sp>
        <p:nvSpPr>
          <p:cNvPr name="TextBox 32" id="32"/>
          <p:cNvSpPr txBox="true"/>
          <p:nvPr/>
        </p:nvSpPr>
        <p:spPr>
          <a:xfrm rot="0">
            <a:off x="2552700" y="7594600"/>
            <a:ext cx="3695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2CC88"/>
                </a:solidFill>
                <a:ea typeface="NanumSquareRoundOTF Bold"/>
              </a:rPr>
              <a:t>사용자</a:t>
            </a:r>
            <a:r>
              <a:rPr lang="en-US" sz="32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3200" b="false" i="false" u="none" strike="noStrike">
                <a:solidFill>
                  <a:srgbClr val="22CC88"/>
                </a:solidFill>
                <a:ea typeface="NanumSquareRoundOTF Bold"/>
              </a:rPr>
              <a:t>편의성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45300" y="7188200"/>
            <a:ext cx="9207500" cy="1409700"/>
          </a:xfrm>
          <a:prstGeom prst="rect">
            <a:avLst/>
          </a:prstGeom>
          <a:effectLst>
            <a:outerShdw dir="2700000" dist="54107" blurRad="24637">
              <a:srgbClr val="333333">
                <a:alpha val="35000"/>
              </a:srgbClr>
            </a:outerShdw>
          </a:effectLst>
        </p:spPr>
      </p:pic>
      <p:sp>
        <p:nvSpPr>
          <p:cNvPr name="TextBox 34" id="34"/>
          <p:cNvSpPr txBox="true"/>
          <p:nvPr/>
        </p:nvSpPr>
        <p:spPr>
          <a:xfrm rot="0">
            <a:off x="7226300" y="7658100"/>
            <a:ext cx="8496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사용자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친화적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인터페이스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및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기능</a:t>
            </a:r>
            <a:r>
              <a:rPr lang="en-US" sz="2400" b="false" i="false" u="none" strike="noStrike">
                <a:solidFill>
                  <a:srgbClr val="F8F8F8"/>
                </a:solidFill>
                <a:latin typeface="NanumSquareRoundOTF Regular"/>
              </a:rPr>
              <a:t> </a:t>
            </a:r>
            <a:r>
              <a:rPr lang="ko-KR" sz="2400" b="false" i="false" u="none" strike="noStrike">
                <a:solidFill>
                  <a:srgbClr val="F8F8F8"/>
                </a:solidFill>
                <a:ea typeface="NanumSquareRoundOTF Regular"/>
              </a:rPr>
              <a:t>구현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33600" y="22479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주제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선정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1447800"/>
            <a:ext cx="16611600" cy="9944100"/>
          </a:xfrm>
          <a:prstGeom prst="rect">
            <a:avLst/>
          </a:prstGeom>
          <a:effectLst>
            <a:outerShdw dir="2700000" dist="152913" blurRad="368954">
              <a:srgbClr val="333333">
                <a:alpha val="3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572500" y="-62992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3733800"/>
            <a:ext cx="35941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84300" y="3035300"/>
            <a:ext cx="3594100" cy="2984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51000" y="6591300"/>
            <a:ext cx="313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노트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애플리케이션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1000" y="7264400"/>
            <a:ext cx="313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KDT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수업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내용을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체계적으로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정리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학습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자료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효율적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파일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저장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33600" y="16764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프로젝트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개요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34000" y="3733800"/>
            <a:ext cx="3594100" cy="617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334000" y="3035300"/>
            <a:ext cx="3594100" cy="2984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588000" y="6591300"/>
            <a:ext cx="313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일정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및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날씨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확인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88000" y="7264400"/>
            <a:ext cx="313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오늘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/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내일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한눈에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확인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실시간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날씨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정보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71000" y="3746500"/>
            <a:ext cx="3594100" cy="6172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71000" y="3048000"/>
            <a:ext cx="3594100" cy="2984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9525000" y="6604000"/>
            <a:ext cx="313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로그인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및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회원가입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25000" y="7277100"/>
            <a:ext cx="313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개인화된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서비스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사용자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인증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시스템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계정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20700" y="3746500"/>
            <a:ext cx="3594100" cy="6172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220700" y="3048000"/>
            <a:ext cx="3594100" cy="2984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3474700" y="6604000"/>
            <a:ext cx="313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개인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노트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소장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74700" y="7277100"/>
            <a:ext cx="313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개인별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수정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/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삭제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체계적인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자료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분류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시스템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38200" y="774700"/>
            <a:ext cx="16611600" cy="9944100"/>
          </a:xfrm>
          <a:prstGeom prst="rect">
            <a:avLst/>
          </a:prstGeom>
          <a:effectLst>
            <a:outerShdw dir="2700000" dist="152913" blurRad="368954">
              <a:srgbClr val="333333">
                <a:alpha val="3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419100" y="3556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723900" y="3556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028700" y="3556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6979900" y="2286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0">
            <a:off x="17106900" y="342900"/>
            <a:ext cx="1270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7500600" y="2286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-10800000">
            <a:off x="17653000" y="342900"/>
            <a:ext cx="1270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2819400"/>
            <a:ext cx="4432300" cy="6464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13300" y="2819400"/>
            <a:ext cx="4330700" cy="650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75700" y="3441700"/>
            <a:ext cx="8674100" cy="5207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597900" y="-6985000"/>
            <a:ext cx="1092200" cy="16611600"/>
          </a:xfrm>
          <a:prstGeom prst="rect">
            <a:avLst/>
          </a:prstGeom>
          <a:effectLst>
            <a:outerShdw dir="8100000" dist="33707" blurRad="14940">
              <a:srgbClr val="333333">
                <a:alpha val="2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143000" y="1193800"/>
            <a:ext cx="190500" cy="330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46300" y="10033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와이어프레임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구성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422400" y="2032000"/>
            <a:ext cx="15455900" cy="8712200"/>
          </a:xfrm>
          <a:prstGeom prst="rect">
            <a:avLst/>
          </a:prstGeom>
          <a:effectLst>
            <a:outerShdw dir="2700000" dist="201124" blurRad="378240">
              <a:srgbClr val="333333">
                <a:alpha val="3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7188200" y="7632700"/>
            <a:ext cx="81534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28650"/>
              </a:lnSpc>
            </a:pP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작성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파일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저장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기능으로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KDT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수업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내용을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효율적으로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정리</a:t>
            </a:r>
          </a:p>
          <a:p>
            <a:pPr algn="just" lvl="0">
              <a:lnSpc>
                <a:spcPct val="128650"/>
              </a:lnSpc>
            </a:pP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수정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삭제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기능을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통한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유연한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자료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</a:p>
          <a:p>
            <a:pPr algn="just" lvl="0">
              <a:lnSpc>
                <a:spcPct val="128650"/>
              </a:lnSpc>
            </a:pP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일정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관리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날씨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정보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제공으로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사용자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편의성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향상</a:t>
            </a:r>
          </a:p>
          <a:p>
            <a:pPr algn="just" lvl="0">
              <a:lnSpc>
                <a:spcPct val="128650"/>
              </a:lnSpc>
            </a:pP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로그인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/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회원가입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기능으로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개인화된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서비스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제공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213600" y="6477000"/>
            <a:ext cx="92583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10800000">
            <a:off x="16205200" y="2730500"/>
            <a:ext cx="1524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10800000">
            <a:off x="15811500" y="7023100"/>
            <a:ext cx="1524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5000"/>
          </a:blip>
          <a:stretch>
            <a:fillRect/>
          </a:stretch>
        </p:blipFill>
        <p:spPr>
          <a:xfrm rot="-5400000">
            <a:off x="8597900" y="-5143500"/>
            <a:ext cx="1092200" cy="154559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14500" y="2451100"/>
            <a:ext cx="190500" cy="330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10800000">
            <a:off x="15811500" y="4229100"/>
            <a:ext cx="1524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213600" y="4089400"/>
            <a:ext cx="8153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노트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애플리케이션의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핵심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13600" y="6883400"/>
            <a:ext cx="8153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사용자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중심</a:t>
            </a: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 </a:t>
            </a:r>
            <a:r>
              <a:rPr lang="ko-KR" sz="2400" b="false" i="false" u="none" strike="noStrike">
                <a:solidFill>
                  <a:srgbClr val="22CC88"/>
                </a:solidFill>
                <a:ea typeface="NanumSquareRoundOTF Bold"/>
              </a:rPr>
              <a:t>설계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16100" y="4114800"/>
            <a:ext cx="4711700" cy="4711700"/>
          </a:xfrm>
          <a:prstGeom prst="rect">
            <a:avLst/>
          </a:prstGeom>
          <a:effectLst>
            <a:outerShdw dir="2700000" dist="54319" blurRad="103462">
              <a:srgbClr val="333333">
                <a:alpha val="15000"/>
              </a:srgbClr>
            </a:outerShdw>
          </a:effectLst>
        </p:spPr>
      </p:pic>
      <p:sp>
        <p:nvSpPr>
          <p:cNvPr name="TextBox 23" id="23"/>
          <p:cNvSpPr txBox="true"/>
          <p:nvPr/>
        </p:nvSpPr>
        <p:spPr>
          <a:xfrm rot="0">
            <a:off x="7188200" y="4902200"/>
            <a:ext cx="8153400" cy="125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28650"/>
              </a:lnSpc>
            </a:pP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프로젝트는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KDT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수업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내용을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체계적으로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정리하고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관리할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수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있는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애플리케이션이고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Markdown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기반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에디터를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통해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직관적인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작성이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가능하며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,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사용자의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일상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관리를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돕는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부가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기능을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true" i="false" u="none" strike="noStrike">
                <a:solidFill>
                  <a:srgbClr val="787878"/>
                </a:solidFill>
                <a:ea typeface="NanumSquareRoundOTF Regular"/>
              </a:rPr>
              <a:t>제공한다</a:t>
            </a:r>
            <a:r>
              <a:rPr lang="en-US" sz="2200" b="true" i="false" u="none" strike="noStrike">
                <a:solidFill>
                  <a:srgbClr val="787878"/>
                </a:solidFill>
                <a:latin typeface="NanumSquareRoundOTF Regula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33600" y="22479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프로젝트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설명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1447800"/>
            <a:ext cx="16611600" cy="9944100"/>
          </a:xfrm>
          <a:prstGeom prst="rect">
            <a:avLst/>
          </a:prstGeom>
          <a:effectLst>
            <a:outerShdw dir="2700000" dist="152913" blurRad="368954">
              <a:srgbClr val="333333">
                <a:alpha val="3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92900" y="3733800"/>
            <a:ext cx="49022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88800" y="3733800"/>
            <a:ext cx="49022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4300" y="3733800"/>
            <a:ext cx="4902200" cy="6172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92900" y="3035300"/>
            <a:ext cx="4902200" cy="298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3035300"/>
            <a:ext cx="4902200" cy="298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88800" y="3035300"/>
            <a:ext cx="4902200" cy="298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8572500" y="-62992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972300" y="65913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Vue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72300" y="7264400"/>
            <a:ext cx="44069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반응형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웹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애플리케이션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프레임워크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컴포넌트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구조로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재사용성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높음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가상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DOM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으로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렌더링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성능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최적화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양방향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데이터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바인딩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지원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직관적인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경험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제공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63700" y="65913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TypeScript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63700" y="7264400"/>
            <a:ext cx="440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정적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타입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지원으로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안정성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향상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객체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지향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프로그래밍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지원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과정에서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오류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조기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발견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자동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완성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문서화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대규모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애플리케이션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개발에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적합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55500" y="65913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Markdown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55500" y="7264400"/>
            <a:ext cx="44069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텍스트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마크업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언어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노트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작성에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최적화된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문법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구조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HTML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쉽게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변환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서식과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구조를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동시에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표현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블록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수식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지원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33600" y="16764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사용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기술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: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프론트엔드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(1)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825500" y="1447800"/>
            <a:ext cx="16611600" cy="9944100"/>
          </a:xfrm>
          <a:prstGeom prst="rect">
            <a:avLst/>
          </a:prstGeom>
          <a:effectLst>
            <a:outerShdw dir="2700000" dist="152913" blurRad="368954">
              <a:srgbClr val="333333">
                <a:alpha val="3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312400" y="3505200"/>
            <a:ext cx="4902200" cy="645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22600" y="3784600"/>
            <a:ext cx="4902200" cy="617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5080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8128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117600" y="635000"/>
            <a:ext cx="215900" cy="215900"/>
          </a:xfrm>
          <a:prstGeom prst="rect">
            <a:avLst/>
          </a:prstGeom>
          <a:effectLst>
            <a:outerShdw dir="2700000" dist="25420" blurRad="1813">
              <a:srgbClr val="333333">
                <a:alpha val="60000"/>
              </a:srgbClr>
            </a:outerShdw>
          </a:effectLst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68148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10800000">
            <a:off x="16954500" y="647700"/>
            <a:ext cx="1270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7335500" y="533400"/>
            <a:ext cx="419100" cy="419100"/>
          </a:xfrm>
          <a:prstGeom prst="rect">
            <a:avLst/>
          </a:prstGeom>
          <a:effectLst>
            <a:outerShdw dir="2700000" dist="16315" blurRad="6720">
              <a:srgbClr val="333333">
                <a:alpha val="6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10800000">
            <a:off x="17487900" y="647700"/>
            <a:ext cx="1270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12400" y="3035300"/>
            <a:ext cx="4902200" cy="2984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22600" y="3035300"/>
            <a:ext cx="4902200" cy="298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572500" y="-6299200"/>
            <a:ext cx="1092200" cy="16611600"/>
          </a:xfrm>
          <a:prstGeom prst="rect">
            <a:avLst/>
          </a:prstGeom>
          <a:effectLst>
            <a:outerShdw dir="8100000" dist="33704" blurRad="14937">
              <a:srgbClr val="333333">
                <a:alpha val="2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117600" y="1866900"/>
            <a:ext cx="190500" cy="33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022600" y="3035300"/>
            <a:ext cx="4902200" cy="2984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312400" y="3035300"/>
            <a:ext cx="4902200" cy="2984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579100" y="65913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Prettier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52100" y="7264400"/>
            <a:ext cx="46609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포맷터로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일관된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스타일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유지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자동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정렬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들여쓰기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팀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프로젝트의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코드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일관성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확보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생산성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가독성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향상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89300" y="6540500"/>
            <a:ext cx="4406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22CC88"/>
                </a:solidFill>
                <a:latin typeface="NanumSquareRoundOTF Bold"/>
              </a:rPr>
              <a:t>Figma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49600" y="7251700"/>
            <a:ext cx="4686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UI/UX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디자인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협업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툴로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활용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실시간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공동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작업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환경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프로토타입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제작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및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디자인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시스템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구축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-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개발자와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디자이너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간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원활한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소통</a:t>
            </a:r>
            <a:r>
              <a:rPr lang="en-US" sz="2200" b="false" i="false" u="none" strike="noStrike">
                <a:solidFill>
                  <a:srgbClr val="787878"/>
                </a:solidFill>
                <a:latin typeface="NanumSquareRoundOTF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NanumSquareRoundOTF Regular"/>
              </a:rPr>
              <a:t>지원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33600" y="1676400"/>
            <a:ext cx="14071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사용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기술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: </a:t>
            </a:r>
            <a:r>
              <a:rPr lang="ko-KR" sz="3500" b="false" i="false" u="none" strike="noStrike">
                <a:solidFill>
                  <a:srgbClr val="333333"/>
                </a:solidFill>
                <a:ea typeface="NanumSquareRoundOTF ExtraBold"/>
              </a:rPr>
              <a:t>프론트엔드</a:t>
            </a:r>
            <a:r>
              <a:rPr lang="en-US" sz="3500" b="false" i="false" u="none" strike="noStrike">
                <a:solidFill>
                  <a:srgbClr val="333333"/>
                </a:solidFill>
                <a:latin typeface="NanumSquareRoundOTF ExtraBold"/>
              </a:rPr>
              <a:t> (2)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